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7" r:id="rId2"/>
    <p:sldId id="256" r:id="rId3"/>
    <p:sldId id="257" r:id="rId4"/>
    <p:sldId id="258" r:id="rId5"/>
    <p:sldId id="259" r:id="rId6"/>
    <p:sldId id="265" r:id="rId7"/>
    <p:sldId id="264" r:id="rId8"/>
    <p:sldId id="263" r:id="rId9"/>
    <p:sldId id="262" r:id="rId10"/>
    <p:sldId id="261" r:id="rId11"/>
    <p:sldId id="260"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85" autoAdjust="0"/>
    <p:restoredTop sz="94660"/>
  </p:normalViewPr>
  <p:slideViewPr>
    <p:cSldViewPr snapToGrid="0">
      <p:cViewPr varScale="1">
        <p:scale>
          <a:sx n="76" d="100"/>
          <a:sy n="76" d="100"/>
        </p:scale>
        <p:origin x="558"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ojjdp.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486400"/>
          </a:xfrm>
        </p:spPr>
        <p:txBody>
          <a:bodyPr>
            <a:noAutofit/>
          </a:bodyPr>
          <a:lstStyle/>
          <a:p>
            <a:pPr algn="ctr"/>
            <a:r>
              <a:rPr lang="en-US" sz="2400" dirty="0" smtClean="0">
                <a:cs typeface="Times New Roman" panose="02020603050405020304" pitchFamily="18" charset="0"/>
              </a:rPr>
              <a:t/>
            </a:r>
            <a:br>
              <a:rPr lang="en-US" sz="2400" dirty="0" smtClean="0">
                <a:cs typeface="Times New Roman" panose="02020603050405020304" pitchFamily="18" charset="0"/>
              </a:rPr>
            </a:br>
            <a:r>
              <a:rPr lang="en-US" sz="2400" b="1" dirty="0">
                <a:cs typeface="Times New Roman" panose="02020603050405020304" pitchFamily="18" charset="0"/>
              </a:rPr>
              <a:t/>
            </a:r>
            <a:br>
              <a:rPr lang="en-US" sz="2400" b="1" dirty="0">
                <a:cs typeface="Times New Roman" panose="02020603050405020304" pitchFamily="18" charset="0"/>
              </a:rPr>
            </a:br>
            <a:r>
              <a:rPr lang="en-US" sz="2000" b="1" dirty="0" smtClean="0">
                <a:cs typeface="Times New Roman" panose="02020603050405020304" pitchFamily="18" charset="0"/>
              </a:rPr>
              <a:t/>
            </a:r>
            <a:br>
              <a:rPr lang="en-US" sz="2000" b="1" dirty="0" smtClean="0">
                <a:cs typeface="Times New Roman" panose="02020603050405020304" pitchFamily="18" charset="0"/>
              </a:rPr>
            </a:br>
            <a:r>
              <a:rPr lang="en-US" sz="2000" b="1" dirty="0" smtClean="0">
                <a:cs typeface="Times New Roman" panose="02020603050405020304" pitchFamily="18" charset="0"/>
              </a:rPr>
              <a:t>A PowerPoint Presentation on the Court Systems</a:t>
            </a:r>
            <a:r>
              <a:rPr lang="en-US" sz="2000" b="1" dirty="0">
                <a:cs typeface="Times New Roman" panose="02020603050405020304" pitchFamily="18" charset="0"/>
              </a:rPr>
              <a:t/>
            </a:r>
            <a:br>
              <a:rPr lang="en-US" sz="2000" b="1" dirty="0">
                <a:cs typeface="Times New Roman" panose="02020603050405020304" pitchFamily="18" charset="0"/>
              </a:rPr>
            </a:br>
            <a:r>
              <a:rPr lang="en-US" sz="2000" b="1" dirty="0" smtClean="0">
                <a:cs typeface="Times New Roman" panose="02020603050405020304" pitchFamily="18" charset="0"/>
              </a:rPr>
              <a:t/>
            </a:r>
            <a:br>
              <a:rPr lang="en-US" sz="2000" b="1" dirty="0" smtClean="0">
                <a:cs typeface="Times New Roman" panose="02020603050405020304" pitchFamily="18" charset="0"/>
              </a:rPr>
            </a:br>
            <a:r>
              <a:rPr lang="en-US" sz="2000" b="1" dirty="0" smtClean="0">
                <a:cs typeface="Times New Roman" panose="02020603050405020304" pitchFamily="18" charset="0"/>
              </a:rPr>
              <a:t>Student’s </a:t>
            </a:r>
            <a:r>
              <a:rPr lang="en-US" sz="2000" b="1" dirty="0" smtClean="0">
                <a:cs typeface="Times New Roman" panose="02020603050405020304" pitchFamily="18" charset="0"/>
              </a:rPr>
              <a:t>Name</a:t>
            </a:r>
            <a:r>
              <a:rPr lang="en-US" sz="2000" b="1" dirty="0" smtClean="0">
                <a:cs typeface="Times New Roman" panose="02020603050405020304" pitchFamily="18" charset="0"/>
              </a:rPr>
              <a:t>:</a:t>
            </a:r>
            <a:br>
              <a:rPr lang="en-US" sz="2000" b="1" dirty="0" smtClean="0">
                <a:cs typeface="Times New Roman" panose="02020603050405020304" pitchFamily="18" charset="0"/>
              </a:rPr>
            </a:br>
            <a:r>
              <a:rPr lang="en-US" sz="2000" b="1" dirty="0" smtClean="0">
                <a:cs typeface="Times New Roman" panose="02020603050405020304" pitchFamily="18" charset="0"/>
              </a:rPr>
              <a:t/>
            </a:r>
            <a:br>
              <a:rPr lang="en-US" sz="2000" b="1" dirty="0" smtClean="0">
                <a:cs typeface="Times New Roman" panose="02020603050405020304" pitchFamily="18" charset="0"/>
              </a:rPr>
            </a:br>
            <a:r>
              <a:rPr lang="en-US" sz="2000" b="1" dirty="0" smtClean="0">
                <a:cs typeface="Times New Roman" panose="02020603050405020304" pitchFamily="18" charset="0"/>
              </a:rPr>
              <a:t>University Name:</a:t>
            </a:r>
            <a:br>
              <a:rPr lang="en-US" sz="2000" b="1" dirty="0" smtClean="0">
                <a:cs typeface="Times New Roman" panose="02020603050405020304" pitchFamily="18" charset="0"/>
              </a:rPr>
            </a:br>
            <a:r>
              <a:rPr lang="en-US" sz="2000" b="1" dirty="0" smtClean="0">
                <a:cs typeface="Times New Roman" panose="02020603050405020304" pitchFamily="18" charset="0"/>
              </a:rPr>
              <a:t/>
            </a:r>
            <a:br>
              <a:rPr lang="en-US" sz="2000" b="1" dirty="0" smtClean="0">
                <a:cs typeface="Times New Roman" panose="02020603050405020304" pitchFamily="18" charset="0"/>
              </a:rPr>
            </a:br>
            <a:r>
              <a:rPr lang="en-US" sz="2000" b="1" dirty="0">
                <a:cs typeface="Times New Roman" panose="02020603050405020304" pitchFamily="18" charset="0"/>
              </a:rPr>
              <a:t>Instructor’s </a:t>
            </a:r>
            <a:r>
              <a:rPr lang="en-US" sz="2000" b="1" dirty="0" smtClean="0">
                <a:cs typeface="Times New Roman" panose="02020603050405020304" pitchFamily="18" charset="0"/>
              </a:rPr>
              <a:t>Name:</a:t>
            </a:r>
            <a:br>
              <a:rPr lang="en-US" sz="2000" b="1" dirty="0" smtClean="0">
                <a:cs typeface="Times New Roman" panose="02020603050405020304" pitchFamily="18" charset="0"/>
              </a:rPr>
            </a:br>
            <a:r>
              <a:rPr lang="en-US" sz="2000" b="1" dirty="0">
                <a:cs typeface="Times New Roman" panose="02020603050405020304" pitchFamily="18" charset="0"/>
              </a:rPr>
              <a:t/>
            </a:r>
            <a:br>
              <a:rPr lang="en-US" sz="2000" b="1" dirty="0">
                <a:cs typeface="Times New Roman" panose="02020603050405020304" pitchFamily="18" charset="0"/>
              </a:rPr>
            </a:br>
            <a:r>
              <a:rPr lang="en-US" sz="2000" b="1" dirty="0">
                <a:cs typeface="Times New Roman" panose="02020603050405020304" pitchFamily="18" charset="0"/>
              </a:rPr>
              <a:t>Course Title and </a:t>
            </a:r>
            <a:r>
              <a:rPr lang="en-US" sz="2000" b="1" dirty="0" smtClean="0">
                <a:cs typeface="Times New Roman" panose="02020603050405020304" pitchFamily="18" charset="0"/>
              </a:rPr>
              <a:t>Number:</a:t>
            </a:r>
            <a:r>
              <a:rPr lang="en-US" sz="2000" b="1" dirty="0">
                <a:cs typeface="Times New Roman" panose="02020603050405020304" pitchFamily="18" charset="0"/>
              </a:rPr>
              <a:t/>
            </a:r>
            <a:br>
              <a:rPr lang="en-US" sz="2000" b="1" dirty="0">
                <a:cs typeface="Times New Roman" panose="02020603050405020304" pitchFamily="18" charset="0"/>
              </a:rPr>
            </a:br>
            <a:endParaRPr lang="en-US" sz="2000" b="1" dirty="0">
              <a:cs typeface="Times New Roman" panose="02020603050405020304" pitchFamily="18" charset="0"/>
            </a:endParaRPr>
          </a:p>
        </p:txBody>
      </p:sp>
    </p:spTree>
    <p:extLst>
      <p:ext uri="{BB962C8B-B14F-4D97-AF65-F5344CB8AC3E}">
        <p14:creationId xmlns:p14="http://schemas.microsoft.com/office/powerpoint/2010/main" val="2357383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556685D-71CC-42E5-9130-1B7A4ACA2D72}"/>
              </a:ext>
            </a:extLst>
          </p:cNvPr>
          <p:cNvSpPr>
            <a:spLocks noGrp="1"/>
          </p:cNvSpPr>
          <p:nvPr>
            <p:ph type="ctrTitle"/>
          </p:nvPr>
        </p:nvSpPr>
        <p:spPr>
          <a:xfrm>
            <a:off x="666809" y="1032933"/>
            <a:ext cx="9836435" cy="402633"/>
          </a:xfrm>
        </p:spPr>
        <p:txBody>
          <a:bodyPr/>
          <a:lstStyle/>
          <a:p>
            <a:pPr algn="l"/>
            <a:r>
              <a:rPr lang="en-US" sz="2800" dirty="0"/>
              <a:t>1. The comparison between the juvenile and adult systems across policing </a:t>
            </a:r>
          </a:p>
        </p:txBody>
      </p:sp>
      <p:sp>
        <p:nvSpPr>
          <p:cNvPr id="3" name="Subtitle 2">
            <a:extLst>
              <a:ext uri="{FF2B5EF4-FFF2-40B4-BE49-F238E27FC236}">
                <a16:creationId xmlns="" xmlns:a16="http://schemas.microsoft.com/office/drawing/2014/main" id="{CA2F1BBA-037F-4258-9A4E-37F68567A578}"/>
              </a:ext>
            </a:extLst>
          </p:cNvPr>
          <p:cNvSpPr>
            <a:spLocks noGrp="1"/>
          </p:cNvSpPr>
          <p:nvPr>
            <p:ph type="subTitle" idx="1"/>
          </p:nvPr>
        </p:nvSpPr>
        <p:spPr>
          <a:xfrm>
            <a:off x="666809" y="1604196"/>
            <a:ext cx="7766936" cy="4747177"/>
          </a:xfrm>
        </p:spPr>
        <p:txBody>
          <a:bodyPr/>
          <a:lstStyle/>
          <a:p>
            <a:pPr algn="l"/>
            <a:r>
              <a:rPr lang="en-US" dirty="0"/>
              <a:t>The juvenile and the adult system share some similarities and as well as have some differences. </a:t>
            </a:r>
          </a:p>
          <a:p>
            <a:pPr algn="l"/>
            <a:r>
              <a:rPr lang="en-US" dirty="0"/>
              <a:t>Some of the similarities are; </a:t>
            </a:r>
          </a:p>
          <a:p>
            <a:pPr marL="863600" indent="-400050" algn="l">
              <a:buFont typeface="Wingdings" panose="05000000000000000000" pitchFamily="2" charset="2"/>
              <a:buChar char="Ø"/>
            </a:pPr>
            <a:r>
              <a:rPr lang="en-US" dirty="0"/>
              <a:t>On the event of arrest, both the adults ad the juveniles are bound to the Miranda warning – the Miranda rights that every person regardless of the age are supposed to be quoted for to avoid self discrimination. The warnings are provided in the constitution in the fifth amendment. </a:t>
            </a:r>
          </a:p>
          <a:p>
            <a:pPr marL="914400" indent="-50800" algn="l"/>
            <a:r>
              <a:rPr lang="en-US" dirty="0"/>
              <a:t>“you have a right to remain silent Anything you say can and will be used against you in a court of law. You have a right to an attorney. If you can not afford one will be provided for you.”</a:t>
            </a:r>
          </a:p>
          <a:p>
            <a:pPr marL="914400" indent="-285750" algn="l">
              <a:buFont typeface="Wingdings" panose="05000000000000000000" pitchFamily="2" charset="2"/>
              <a:buChar char="Ø"/>
            </a:pPr>
            <a:r>
              <a:rPr lang="en-US" dirty="0"/>
              <a:t>The fifth amendment holds a lot of similarities for the two parties during the policing procedure (May, Osmond, &amp; Billick, 2014).</a:t>
            </a:r>
          </a:p>
        </p:txBody>
      </p:sp>
    </p:spTree>
    <p:extLst>
      <p:ext uri="{BB962C8B-B14F-4D97-AF65-F5344CB8AC3E}">
        <p14:creationId xmlns:p14="http://schemas.microsoft.com/office/powerpoint/2010/main" val="2919020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47DDD2-B717-4097-9718-364F96BC8D4E}"/>
              </a:ext>
            </a:extLst>
          </p:cNvPr>
          <p:cNvSpPr>
            <a:spLocks noGrp="1"/>
          </p:cNvSpPr>
          <p:nvPr>
            <p:ph type="ctrTitle"/>
          </p:nvPr>
        </p:nvSpPr>
        <p:spPr>
          <a:xfrm>
            <a:off x="1236609" y="331034"/>
            <a:ext cx="9427097" cy="725033"/>
          </a:xfrm>
        </p:spPr>
        <p:txBody>
          <a:bodyPr/>
          <a:lstStyle/>
          <a:p>
            <a:pPr algn="l"/>
            <a:r>
              <a:rPr lang="en-US" sz="3200" dirty="0"/>
              <a:t>Question one continued...</a:t>
            </a:r>
          </a:p>
        </p:txBody>
      </p:sp>
      <p:sp>
        <p:nvSpPr>
          <p:cNvPr id="5" name="Rectangle 4">
            <a:extLst>
              <a:ext uri="{FF2B5EF4-FFF2-40B4-BE49-F238E27FC236}">
                <a16:creationId xmlns="" xmlns:a16="http://schemas.microsoft.com/office/drawing/2014/main" id="{C951BC0B-E28F-4E35-B8E3-3C65349ED3FC}"/>
              </a:ext>
            </a:extLst>
          </p:cNvPr>
          <p:cNvSpPr/>
          <p:nvPr/>
        </p:nvSpPr>
        <p:spPr>
          <a:xfrm>
            <a:off x="759853" y="1056068"/>
            <a:ext cx="9427097" cy="6463308"/>
          </a:xfrm>
          <a:prstGeom prst="rect">
            <a:avLst/>
          </a:prstGeom>
        </p:spPr>
        <p:txBody>
          <a:bodyPr wrap="square">
            <a:spAutoFit/>
          </a:bodyPr>
          <a:lstStyle/>
          <a:p>
            <a:pPr marL="914400" indent="-450850">
              <a:lnSpc>
                <a:spcPct val="150000"/>
              </a:lnSpc>
              <a:buFont typeface="Wingdings" panose="05000000000000000000" pitchFamily="2" charset="2"/>
              <a:buChar char="Ø"/>
            </a:pPr>
            <a:r>
              <a:rPr lang="en-US" dirty="0"/>
              <a:t>Both the adult and the juvenile are allowed for a phone call after the police are done with their booking, the juveniles can notify their parents of their where about after the arrest. </a:t>
            </a:r>
          </a:p>
          <a:p>
            <a:pPr marL="914400" indent="-450850">
              <a:lnSpc>
                <a:spcPct val="150000"/>
              </a:lnSpc>
              <a:buFont typeface="Wingdings" panose="05000000000000000000" pitchFamily="2" charset="2"/>
              <a:buChar char="Ø"/>
            </a:pPr>
            <a:r>
              <a:rPr lang="en-US" dirty="0"/>
              <a:t>The two parties on arrest are subjected to mandatory police searches which are </a:t>
            </a:r>
          </a:p>
          <a:p>
            <a:pPr marL="463550">
              <a:lnSpc>
                <a:spcPct val="150000"/>
              </a:lnSpc>
            </a:pPr>
            <a:r>
              <a:rPr lang="en-US" dirty="0"/>
              <a:t>	supposed to be carried out to correct evidences for the crimes committed.</a:t>
            </a:r>
          </a:p>
          <a:p>
            <a:pPr marL="914400" indent="-398463">
              <a:lnSpc>
                <a:spcPct val="150000"/>
              </a:lnSpc>
              <a:buFont typeface="Wingdings" panose="05000000000000000000" pitchFamily="2" charset="2"/>
              <a:buChar char="Ø"/>
            </a:pPr>
            <a:r>
              <a:rPr lang="en-US" dirty="0"/>
              <a:t>On the arrival to the police stations they are all subjected to the same procedures of fingerprint taking and photographing for the creation of the files for their cases.</a:t>
            </a:r>
          </a:p>
          <a:p>
            <a:pPr marL="914400" indent="-398463">
              <a:lnSpc>
                <a:spcPct val="150000"/>
              </a:lnSpc>
              <a:buFont typeface="Wingdings" panose="05000000000000000000" pitchFamily="2" charset="2"/>
              <a:buChar char="Ø"/>
            </a:pPr>
            <a:r>
              <a:rPr lang="en-US" dirty="0"/>
              <a:t>Without an attorney for the both cases the evidence corrected through question of the parties can be disregarded by the court by the terming of self- discrimination  as for the ruling of the supreme court during the Miranda v. Arizona case. </a:t>
            </a:r>
          </a:p>
          <a:p>
            <a:pPr marL="515937">
              <a:lnSpc>
                <a:spcPct val="150000"/>
              </a:lnSpc>
            </a:pPr>
            <a:endParaRPr lang="en-US" dirty="0"/>
          </a:p>
          <a:p>
            <a:pPr marL="515937">
              <a:lnSpc>
                <a:spcPct val="150000"/>
              </a:lnSpc>
            </a:pPr>
            <a:endParaRPr lang="en-US" dirty="0"/>
          </a:p>
          <a:p>
            <a:pPr marL="863600" indent="-347663">
              <a:buFont typeface="Wingdings" panose="05000000000000000000" pitchFamily="2" charset="2"/>
              <a:buChar char="Ø"/>
            </a:pPr>
            <a:endParaRPr lang="en-US" dirty="0"/>
          </a:p>
          <a:p>
            <a:pPr marL="515937"/>
            <a:endParaRPr lang="en-US" dirty="0"/>
          </a:p>
        </p:txBody>
      </p:sp>
    </p:spTree>
    <p:extLst>
      <p:ext uri="{BB962C8B-B14F-4D97-AF65-F5344CB8AC3E}">
        <p14:creationId xmlns:p14="http://schemas.microsoft.com/office/powerpoint/2010/main" val="812892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AA046D-4E0A-4AAC-A32F-7F87DE7EB526}"/>
              </a:ext>
            </a:extLst>
          </p:cNvPr>
          <p:cNvSpPr>
            <a:spLocks noGrp="1"/>
          </p:cNvSpPr>
          <p:nvPr>
            <p:ph type="title"/>
          </p:nvPr>
        </p:nvSpPr>
        <p:spPr>
          <a:xfrm>
            <a:off x="677334" y="609600"/>
            <a:ext cx="8596668" cy="639651"/>
          </a:xfrm>
        </p:spPr>
        <p:txBody>
          <a:bodyPr>
            <a:normAutofit fontScale="90000"/>
          </a:bodyPr>
          <a:lstStyle/>
          <a:p>
            <a:r>
              <a:rPr lang="en-US" dirty="0"/>
              <a:t>Question one continued…</a:t>
            </a:r>
          </a:p>
        </p:txBody>
      </p:sp>
      <p:sp>
        <p:nvSpPr>
          <p:cNvPr id="3" name="Content Placeholder 2">
            <a:extLst>
              <a:ext uri="{FF2B5EF4-FFF2-40B4-BE49-F238E27FC236}">
                <a16:creationId xmlns="" xmlns:a16="http://schemas.microsoft.com/office/drawing/2014/main" id="{44F13626-721C-4D4D-A0BA-84DDE306A759}"/>
              </a:ext>
            </a:extLst>
          </p:cNvPr>
          <p:cNvSpPr>
            <a:spLocks noGrp="1"/>
          </p:cNvSpPr>
          <p:nvPr>
            <p:ph idx="1"/>
          </p:nvPr>
        </p:nvSpPr>
        <p:spPr>
          <a:xfrm>
            <a:off x="677334" y="1249251"/>
            <a:ext cx="8596668" cy="4792111"/>
          </a:xfrm>
        </p:spPr>
        <p:txBody>
          <a:bodyPr>
            <a:normAutofit fontScale="92500" lnSpcReduction="10000"/>
          </a:bodyPr>
          <a:lstStyle/>
          <a:p>
            <a:pPr marL="457200" lvl="1" indent="0">
              <a:buNone/>
            </a:pPr>
            <a:r>
              <a:rPr lang="en-US" dirty="0"/>
              <a:t>Even though the policing procedures posses this similarities they have differences which are mainly the reasons the two procedures are different. Some of the differences are; </a:t>
            </a:r>
          </a:p>
          <a:p>
            <a:pPr marL="914400" lvl="1" indent="-279400">
              <a:lnSpc>
                <a:spcPct val="150000"/>
              </a:lnSpc>
              <a:buNone/>
            </a:pPr>
            <a:endParaRPr lang="en-US" dirty="0"/>
          </a:p>
          <a:p>
            <a:pPr marL="914400" lvl="1" indent="-279400">
              <a:lnSpc>
                <a:spcPct val="150000"/>
              </a:lnSpc>
            </a:pPr>
            <a:r>
              <a:rPr lang="en-US" sz="1700" dirty="0"/>
              <a:t>Different from the adults, the juveniles can only be held by the police for up to six hours before they are released to the custody of their guardian or parents. The release of the juveniles can be omitted of they are and were subjects of the courts prior to the current arrest and therefore for this case they are handled as adults. </a:t>
            </a:r>
          </a:p>
          <a:p>
            <a:pPr marL="914400" lvl="1" indent="-279400">
              <a:lnSpc>
                <a:spcPct val="150000"/>
              </a:lnSpc>
            </a:pPr>
            <a:r>
              <a:rPr lang="en-US" sz="1700" dirty="0"/>
              <a:t>The policing of the juveniles is quite different from the adults by the fact that the juveniles cannot be held in the same jails with the adult offenders. </a:t>
            </a:r>
          </a:p>
          <a:p>
            <a:pPr marL="914400" lvl="1" indent="-279400">
              <a:lnSpc>
                <a:spcPct val="150000"/>
              </a:lnSpc>
            </a:pPr>
            <a:r>
              <a:rPr lang="en-US" sz="1700" dirty="0"/>
              <a:t> When the police are handling the juveniles they are more discrete compared to the  adults handling (</a:t>
            </a:r>
            <a:r>
              <a:rPr lang="en-US" sz="1800" dirty="0"/>
              <a:t>May, Osmond, &amp; Billick, 2014). </a:t>
            </a:r>
            <a:r>
              <a:rPr lang="en-US" sz="1700" dirty="0"/>
              <a:t>This is done to increase caution and concern for the young offenders. </a:t>
            </a:r>
          </a:p>
        </p:txBody>
      </p:sp>
    </p:spTree>
    <p:extLst>
      <p:ext uri="{BB962C8B-B14F-4D97-AF65-F5344CB8AC3E}">
        <p14:creationId xmlns:p14="http://schemas.microsoft.com/office/powerpoint/2010/main" val="1468672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7C1060-22AA-4959-957D-9F07533F3880}"/>
              </a:ext>
            </a:extLst>
          </p:cNvPr>
          <p:cNvSpPr>
            <a:spLocks noGrp="1"/>
          </p:cNvSpPr>
          <p:nvPr>
            <p:ph type="title"/>
          </p:nvPr>
        </p:nvSpPr>
        <p:spPr>
          <a:xfrm>
            <a:off x="677334" y="609600"/>
            <a:ext cx="8596668" cy="622300"/>
          </a:xfrm>
        </p:spPr>
        <p:txBody>
          <a:bodyPr>
            <a:normAutofit fontScale="90000"/>
          </a:bodyPr>
          <a:lstStyle/>
          <a:p>
            <a:r>
              <a:rPr lang="en-US" dirty="0"/>
              <a:t>2. Compare juvenile and adult court systems </a:t>
            </a:r>
            <a:br>
              <a:rPr lang="en-US" dirty="0"/>
            </a:br>
            <a:endParaRPr lang="en-US" dirty="0"/>
          </a:p>
        </p:txBody>
      </p:sp>
      <p:sp>
        <p:nvSpPr>
          <p:cNvPr id="3" name="Content Placeholder 2">
            <a:extLst>
              <a:ext uri="{FF2B5EF4-FFF2-40B4-BE49-F238E27FC236}">
                <a16:creationId xmlns="" xmlns:a16="http://schemas.microsoft.com/office/drawing/2014/main" id="{6989C295-515A-472D-9B22-4B018400E8B9}"/>
              </a:ext>
            </a:extLst>
          </p:cNvPr>
          <p:cNvSpPr>
            <a:spLocks noGrp="1"/>
          </p:cNvSpPr>
          <p:nvPr>
            <p:ph idx="1"/>
          </p:nvPr>
        </p:nvSpPr>
        <p:spPr>
          <a:xfrm>
            <a:off x="677334" y="1320801"/>
            <a:ext cx="8596668" cy="4720562"/>
          </a:xfrm>
        </p:spPr>
        <p:txBody>
          <a:bodyPr/>
          <a:lstStyle/>
          <a:p>
            <a:pPr>
              <a:lnSpc>
                <a:spcPct val="150000"/>
              </a:lnSpc>
              <a:buFont typeface="Wingdings" panose="05000000000000000000" pitchFamily="2" charset="2"/>
              <a:buChar char="q"/>
            </a:pPr>
            <a:r>
              <a:rPr lang="en-US" dirty="0"/>
              <a:t>Similarly to the policing systems the court systems also share some similarities and as well have some differences. </a:t>
            </a:r>
          </a:p>
          <a:p>
            <a:pPr>
              <a:lnSpc>
                <a:spcPct val="150000"/>
              </a:lnSpc>
              <a:buFont typeface="Wingdings" panose="05000000000000000000" pitchFamily="2" charset="2"/>
              <a:buChar char="q"/>
            </a:pPr>
            <a:r>
              <a:rPr lang="en-US" dirty="0"/>
              <a:t>Some of the similarities are;</a:t>
            </a:r>
          </a:p>
          <a:p>
            <a:pPr lvl="2">
              <a:lnSpc>
                <a:spcPct val="150000"/>
              </a:lnSpc>
              <a:buFont typeface="Wingdings" panose="05000000000000000000" pitchFamily="2" charset="2"/>
              <a:buChar char="Ø"/>
            </a:pPr>
            <a:r>
              <a:rPr lang="en-US" dirty="0"/>
              <a:t>Both the adult and the juvenile in their court systems are given a right to an attorney who is supposed to assist them understand their rights to avoid self-discrimination as given by the fifth amendment.</a:t>
            </a:r>
          </a:p>
          <a:p>
            <a:pPr lvl="2">
              <a:lnSpc>
                <a:spcPct val="150000"/>
              </a:lnSpc>
              <a:buFont typeface="Wingdings" panose="05000000000000000000" pitchFamily="2" charset="2"/>
              <a:buChar char="Ø"/>
            </a:pPr>
            <a:r>
              <a:rPr lang="en-US" dirty="0"/>
              <a:t>The two systems allows the offenders to examine and cross-examine the witnesses during the court proceedings.</a:t>
            </a:r>
          </a:p>
          <a:p>
            <a:pPr lvl="2">
              <a:lnSpc>
                <a:spcPct val="150000"/>
              </a:lnSpc>
              <a:buFont typeface="Wingdings" panose="05000000000000000000" pitchFamily="2" charset="2"/>
              <a:buChar char="Ø"/>
            </a:pPr>
            <a:r>
              <a:rPr lang="en-US" dirty="0"/>
              <a:t>Just like the adult court systems, the judge sin the juvenile courts are supposed to prove beyond reasonable doubt that the individual did or did not commit the crimes they are accused of. </a:t>
            </a:r>
          </a:p>
          <a:p>
            <a:pPr marL="863600" indent="-292100">
              <a:buFont typeface="Wingdings" panose="05000000000000000000" pitchFamily="2" charset="2"/>
              <a:buChar char="Ø"/>
            </a:pPr>
            <a:endParaRPr lang="en-US" dirty="0"/>
          </a:p>
          <a:p>
            <a:pPr lvl="1">
              <a:buFont typeface="Wingdings" panose="05000000000000000000" pitchFamily="2" charset="2"/>
              <a:buChar char="Ø"/>
            </a:pPr>
            <a:endParaRPr lang="en-US" dirty="0"/>
          </a:p>
        </p:txBody>
      </p:sp>
    </p:spTree>
    <p:extLst>
      <p:ext uri="{BB962C8B-B14F-4D97-AF65-F5344CB8AC3E}">
        <p14:creationId xmlns:p14="http://schemas.microsoft.com/office/powerpoint/2010/main" val="269013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103B64-AD9E-446A-B96E-77F5A31FAFB8}"/>
              </a:ext>
            </a:extLst>
          </p:cNvPr>
          <p:cNvSpPr>
            <a:spLocks noGrp="1"/>
          </p:cNvSpPr>
          <p:nvPr>
            <p:ph type="title"/>
          </p:nvPr>
        </p:nvSpPr>
        <p:spPr>
          <a:xfrm>
            <a:off x="677334" y="609600"/>
            <a:ext cx="8596668" cy="850900"/>
          </a:xfrm>
        </p:spPr>
        <p:txBody>
          <a:bodyPr/>
          <a:lstStyle/>
          <a:p>
            <a:r>
              <a:rPr lang="en-US" dirty="0"/>
              <a:t>Question two continued…</a:t>
            </a:r>
          </a:p>
        </p:txBody>
      </p:sp>
      <p:sp>
        <p:nvSpPr>
          <p:cNvPr id="3" name="Content Placeholder 2">
            <a:extLst>
              <a:ext uri="{FF2B5EF4-FFF2-40B4-BE49-F238E27FC236}">
                <a16:creationId xmlns="" xmlns:a16="http://schemas.microsoft.com/office/drawing/2014/main" id="{9A2A9DED-89BD-497A-B43A-53F26D99734B}"/>
              </a:ext>
            </a:extLst>
          </p:cNvPr>
          <p:cNvSpPr>
            <a:spLocks noGrp="1"/>
          </p:cNvSpPr>
          <p:nvPr>
            <p:ph idx="1"/>
          </p:nvPr>
        </p:nvSpPr>
        <p:spPr>
          <a:xfrm>
            <a:off x="677334" y="1460501"/>
            <a:ext cx="8596668" cy="4580862"/>
          </a:xfrm>
        </p:spPr>
        <p:txBody>
          <a:bodyPr>
            <a:normAutofit fontScale="92500" lnSpcReduction="20000"/>
          </a:bodyPr>
          <a:lstStyle/>
          <a:p>
            <a:pPr>
              <a:lnSpc>
                <a:spcPct val="150000"/>
              </a:lnSpc>
              <a:buFont typeface="Wingdings" panose="05000000000000000000" pitchFamily="2" charset="2"/>
              <a:buChar char="q"/>
            </a:pPr>
            <a:r>
              <a:rPr lang="en-US" dirty="0"/>
              <a:t>Some of the similarities are;</a:t>
            </a:r>
          </a:p>
          <a:p>
            <a:pPr marL="742950" indent="-285750">
              <a:lnSpc>
                <a:spcPct val="150000"/>
              </a:lnSpc>
            </a:pPr>
            <a:r>
              <a:rPr lang="en-US" dirty="0"/>
              <a:t>The juveniles utilizes the trials by the judge as compared to the adult courts which uses the Jury for the trials. The judgement for the adults is made by a jury. </a:t>
            </a:r>
          </a:p>
          <a:p>
            <a:pPr marL="742950" indent="-285750">
              <a:lnSpc>
                <a:spcPct val="150000"/>
              </a:lnSpc>
            </a:pPr>
            <a:r>
              <a:rPr lang="en-US" dirty="0"/>
              <a:t>The two systems utilize different sentencing procedures, the adult system is much more severe while the sentencing as compared to the juvenile which is strict but avoids adults prison terms.</a:t>
            </a:r>
          </a:p>
          <a:p>
            <a:pPr marL="742950" indent="-285750">
              <a:lnSpc>
                <a:spcPct val="150000"/>
              </a:lnSpc>
            </a:pPr>
            <a:r>
              <a:rPr lang="en-US" dirty="0"/>
              <a:t>Juvenile court records are sealed as compared to the adults records which are hard to expunge later.</a:t>
            </a:r>
          </a:p>
          <a:p>
            <a:pPr marL="457200" indent="0">
              <a:lnSpc>
                <a:spcPct val="150000"/>
              </a:lnSpc>
              <a:buNone/>
            </a:pPr>
            <a:r>
              <a:rPr lang="en-US" dirty="0"/>
              <a:t>The differences between the two systems play a significant role on how an individual sets their legal defense.</a:t>
            </a:r>
          </a:p>
        </p:txBody>
      </p:sp>
    </p:spTree>
    <p:extLst>
      <p:ext uri="{BB962C8B-B14F-4D97-AF65-F5344CB8AC3E}">
        <p14:creationId xmlns:p14="http://schemas.microsoft.com/office/powerpoint/2010/main" val="918440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037A10-A85C-4D5D-BD8D-7853C67838AA}"/>
              </a:ext>
            </a:extLst>
          </p:cNvPr>
          <p:cNvSpPr>
            <a:spLocks noGrp="1"/>
          </p:cNvSpPr>
          <p:nvPr>
            <p:ph type="title"/>
          </p:nvPr>
        </p:nvSpPr>
        <p:spPr>
          <a:xfrm>
            <a:off x="677334" y="609600"/>
            <a:ext cx="9457266" cy="1054100"/>
          </a:xfrm>
        </p:spPr>
        <p:txBody>
          <a:bodyPr>
            <a:normAutofit fontScale="90000"/>
          </a:bodyPr>
          <a:lstStyle/>
          <a:p>
            <a:r>
              <a:rPr lang="en-US" dirty="0"/>
              <a:t>3. Compare the juvenile and adult corrections systems </a:t>
            </a:r>
            <a:br>
              <a:rPr lang="en-US" dirty="0"/>
            </a:br>
            <a:endParaRPr lang="en-US" dirty="0"/>
          </a:p>
        </p:txBody>
      </p:sp>
      <p:sp>
        <p:nvSpPr>
          <p:cNvPr id="3" name="Content Placeholder 2">
            <a:extLst>
              <a:ext uri="{FF2B5EF4-FFF2-40B4-BE49-F238E27FC236}">
                <a16:creationId xmlns="" xmlns:a16="http://schemas.microsoft.com/office/drawing/2014/main" id="{749E46A2-EEEE-40CE-998A-BA25D32393B1}"/>
              </a:ext>
            </a:extLst>
          </p:cNvPr>
          <p:cNvSpPr>
            <a:spLocks noGrp="1"/>
          </p:cNvSpPr>
          <p:nvPr>
            <p:ph idx="1"/>
          </p:nvPr>
        </p:nvSpPr>
        <p:spPr>
          <a:xfrm>
            <a:off x="677334" y="1663701"/>
            <a:ext cx="8596668" cy="4377662"/>
          </a:xfrm>
        </p:spPr>
        <p:txBody>
          <a:bodyPr>
            <a:normAutofit fontScale="92500" lnSpcReduction="20000"/>
          </a:bodyPr>
          <a:lstStyle/>
          <a:p>
            <a:pPr marL="0" indent="0">
              <a:lnSpc>
                <a:spcPct val="150000"/>
              </a:lnSpc>
              <a:buNone/>
            </a:pPr>
            <a:r>
              <a:rPr lang="en-US" dirty="0"/>
              <a:t>The two corrections systems are share some similarities such as;</a:t>
            </a:r>
          </a:p>
          <a:p>
            <a:pPr marL="863600">
              <a:lnSpc>
                <a:spcPct val="150000"/>
              </a:lnSpc>
              <a:buFont typeface="Wingdings" panose="05000000000000000000" pitchFamily="2" charset="2"/>
              <a:buChar char="Ø"/>
            </a:pPr>
            <a:r>
              <a:rPr lang="en-US" dirty="0"/>
              <a:t>The two systems uses inclinations as a form of punishments for the offenders. The two systems separates the offenders from their family and friends to correct their behaviors.</a:t>
            </a:r>
          </a:p>
          <a:p>
            <a:pPr marL="114300" indent="0">
              <a:lnSpc>
                <a:spcPct val="150000"/>
              </a:lnSpc>
              <a:buNone/>
            </a:pPr>
            <a:r>
              <a:rPr lang="en-US" dirty="0"/>
              <a:t>The two are also different ins some ways, these differences include;</a:t>
            </a:r>
          </a:p>
          <a:p>
            <a:pPr marL="914400" indent="-285750">
              <a:lnSpc>
                <a:spcPct val="150000"/>
              </a:lnSpc>
              <a:buFont typeface="Wingdings" panose="05000000000000000000" pitchFamily="2" charset="2"/>
              <a:buChar char="Ø"/>
            </a:pPr>
            <a:r>
              <a:rPr lang="en-US" dirty="0"/>
              <a:t>The main purpose of the adult correction facilities is punishment as a way  correction while the juvenile facilities main purpose is to rehabilitate (U.S Department of justice, Office Of Justice Programs. </a:t>
            </a:r>
            <a:r>
              <a:rPr lang="en-US"/>
              <a:t>2018). </a:t>
            </a:r>
            <a:endParaRPr lang="en-US" dirty="0"/>
          </a:p>
          <a:p>
            <a:pPr marL="628650" indent="0">
              <a:lnSpc>
                <a:spcPct val="150000"/>
              </a:lnSpc>
              <a:buNone/>
            </a:pPr>
            <a:r>
              <a:rPr lang="en-US" dirty="0"/>
              <a:t> 	There are different incentive programs which are focused in the 	development in the rehabilitation of the adolescents such as American Youth 	Prevention Forum of the year 1988;</a:t>
            </a:r>
          </a:p>
        </p:txBody>
      </p:sp>
    </p:spTree>
    <p:extLst>
      <p:ext uri="{BB962C8B-B14F-4D97-AF65-F5344CB8AC3E}">
        <p14:creationId xmlns:p14="http://schemas.microsoft.com/office/powerpoint/2010/main" val="3116378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33FBD0-C8A9-4ADF-AF44-A38F0F4B3EA4}"/>
              </a:ext>
            </a:extLst>
          </p:cNvPr>
          <p:cNvSpPr>
            <a:spLocks noGrp="1"/>
          </p:cNvSpPr>
          <p:nvPr>
            <p:ph type="title"/>
          </p:nvPr>
        </p:nvSpPr>
        <p:spPr>
          <a:xfrm>
            <a:off x="677334" y="609600"/>
            <a:ext cx="8596668" cy="635000"/>
          </a:xfrm>
        </p:spPr>
        <p:txBody>
          <a:bodyPr>
            <a:normAutofit fontScale="90000"/>
          </a:bodyPr>
          <a:lstStyle/>
          <a:p>
            <a:r>
              <a:rPr lang="en-US" dirty="0"/>
              <a:t>Question 3 continued…</a:t>
            </a:r>
          </a:p>
        </p:txBody>
      </p:sp>
      <p:sp>
        <p:nvSpPr>
          <p:cNvPr id="3" name="Content Placeholder 2">
            <a:extLst>
              <a:ext uri="{FF2B5EF4-FFF2-40B4-BE49-F238E27FC236}">
                <a16:creationId xmlns="" xmlns:a16="http://schemas.microsoft.com/office/drawing/2014/main" id="{DB8E9189-A932-4C14-95D7-ED08417715B2}"/>
              </a:ext>
            </a:extLst>
          </p:cNvPr>
          <p:cNvSpPr>
            <a:spLocks noGrp="1"/>
          </p:cNvSpPr>
          <p:nvPr>
            <p:ph idx="1"/>
          </p:nvPr>
        </p:nvSpPr>
        <p:spPr>
          <a:xfrm>
            <a:off x="677334" y="1244601"/>
            <a:ext cx="8596668" cy="4796762"/>
          </a:xfrm>
        </p:spPr>
        <p:txBody>
          <a:bodyPr/>
          <a:lstStyle/>
          <a:p>
            <a:pPr marL="0" indent="0">
              <a:lnSpc>
                <a:spcPct val="150000"/>
              </a:lnSpc>
              <a:buNone/>
            </a:pPr>
            <a:r>
              <a:rPr lang="en-US" dirty="0"/>
              <a:t>The forum states that the juvenile jails should not be crowded, having 15-25 beds, this helps to avoid violent incidents. </a:t>
            </a:r>
          </a:p>
          <a:p>
            <a:pPr marL="0" indent="0">
              <a:lnSpc>
                <a:spcPct val="150000"/>
              </a:lnSpc>
              <a:buNone/>
            </a:pPr>
            <a:endParaRPr lang="en-US" dirty="0"/>
          </a:p>
          <a:p>
            <a:pPr marL="0" indent="0">
              <a:buNone/>
            </a:pPr>
            <a:r>
              <a:rPr lang="en-US" dirty="0"/>
              <a:t> </a:t>
            </a:r>
          </a:p>
        </p:txBody>
      </p:sp>
    </p:spTree>
    <p:extLst>
      <p:ext uri="{BB962C8B-B14F-4D97-AF65-F5344CB8AC3E}">
        <p14:creationId xmlns:p14="http://schemas.microsoft.com/office/powerpoint/2010/main" val="3360322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8B2800-4DE6-44F2-8AC8-0C0C90C6B57C}"/>
              </a:ext>
            </a:extLst>
          </p:cNvPr>
          <p:cNvSpPr>
            <a:spLocks noGrp="1"/>
          </p:cNvSpPr>
          <p:nvPr>
            <p:ph type="title"/>
          </p:nvPr>
        </p:nvSpPr>
        <p:spPr>
          <a:xfrm>
            <a:off x="677334" y="609600"/>
            <a:ext cx="8936566" cy="1320800"/>
          </a:xfrm>
        </p:spPr>
        <p:txBody>
          <a:bodyPr>
            <a:normAutofit fontScale="90000"/>
          </a:bodyPr>
          <a:lstStyle/>
          <a:p>
            <a:r>
              <a:rPr lang="en-US" sz="2200" b="1" dirty="0"/>
              <a:t>4. Explain how the practices and goals of juvenile and adult corrections systems differ, including how a focus of the juvenile system is the goal of rehabilitation </a:t>
            </a:r>
            <a:r>
              <a:rPr lang="en-US" dirty="0"/>
              <a:t/>
            </a:r>
            <a:br>
              <a:rPr lang="en-US" dirty="0"/>
            </a:br>
            <a:endParaRPr lang="en-US" dirty="0"/>
          </a:p>
        </p:txBody>
      </p:sp>
      <p:sp>
        <p:nvSpPr>
          <p:cNvPr id="3" name="Content Placeholder 2">
            <a:extLst>
              <a:ext uri="{FF2B5EF4-FFF2-40B4-BE49-F238E27FC236}">
                <a16:creationId xmlns="" xmlns:a16="http://schemas.microsoft.com/office/drawing/2014/main" id="{0D2EB7AB-BA8E-464C-9329-A804B5480CE8}"/>
              </a:ext>
            </a:extLst>
          </p:cNvPr>
          <p:cNvSpPr>
            <a:spLocks noGrp="1"/>
          </p:cNvSpPr>
          <p:nvPr>
            <p:ph idx="1"/>
          </p:nvPr>
        </p:nvSpPr>
        <p:spPr>
          <a:xfrm>
            <a:off x="850900" y="1651000"/>
            <a:ext cx="8423102" cy="4390362"/>
          </a:xfrm>
        </p:spPr>
        <p:txBody>
          <a:bodyPr>
            <a:normAutofit/>
          </a:bodyPr>
          <a:lstStyle/>
          <a:p>
            <a:pPr>
              <a:lnSpc>
                <a:spcPct val="150000"/>
              </a:lnSpc>
            </a:pPr>
            <a:r>
              <a:rPr lang="en-US" dirty="0"/>
              <a:t>The goal of the juvenile correction system as aforementioned is to rehabilitee or rather change the behaviors of the adolescents. There are different platforms other than the incarnation  such as intervention programs which are used to make sure that the individuals do not go back to the same crimes (U.S Department of justice, Office Of Justice Programs. 2018). Some of these programs are done in the schools and other places. Those incarnated are also subjected to metal evaluations and counselling.  </a:t>
            </a:r>
          </a:p>
          <a:p>
            <a:pPr>
              <a:lnSpc>
                <a:spcPct val="150000"/>
              </a:lnSpc>
            </a:pPr>
            <a:r>
              <a:rPr lang="en-US" dirty="0"/>
              <a:t>The main goal of the adult correction is different from juvenile systems by the fact that they are used to punish the offenders. </a:t>
            </a:r>
          </a:p>
        </p:txBody>
      </p:sp>
    </p:spTree>
    <p:extLst>
      <p:ext uri="{BB962C8B-B14F-4D97-AF65-F5344CB8AC3E}">
        <p14:creationId xmlns:p14="http://schemas.microsoft.com/office/powerpoint/2010/main" val="873214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87AC96-D722-4438-A8AC-00B92792B84D}"/>
              </a:ext>
            </a:extLst>
          </p:cNvPr>
          <p:cNvSpPr>
            <a:spLocks noGrp="1"/>
          </p:cNvSpPr>
          <p:nvPr>
            <p:ph type="title"/>
          </p:nvPr>
        </p:nvSpPr>
        <p:spPr>
          <a:xfrm>
            <a:off x="677334" y="609600"/>
            <a:ext cx="8860366" cy="1016000"/>
          </a:xfrm>
        </p:spPr>
        <p:txBody>
          <a:bodyPr>
            <a:normAutofit fontScale="90000"/>
          </a:bodyPr>
          <a:lstStyle/>
          <a:p>
            <a:r>
              <a:rPr lang="en-US" dirty="0"/>
              <a:t>5. Evidence based practices supporting juvenile justice practices </a:t>
            </a:r>
          </a:p>
        </p:txBody>
      </p:sp>
      <p:sp>
        <p:nvSpPr>
          <p:cNvPr id="3" name="Content Placeholder 2">
            <a:extLst>
              <a:ext uri="{FF2B5EF4-FFF2-40B4-BE49-F238E27FC236}">
                <a16:creationId xmlns="" xmlns:a16="http://schemas.microsoft.com/office/drawing/2014/main" id="{64379F7C-42A7-4408-9B6A-FC1580E06C3C}"/>
              </a:ext>
            </a:extLst>
          </p:cNvPr>
          <p:cNvSpPr>
            <a:spLocks noGrp="1"/>
          </p:cNvSpPr>
          <p:nvPr>
            <p:ph idx="1"/>
          </p:nvPr>
        </p:nvSpPr>
        <p:spPr>
          <a:xfrm>
            <a:off x="677334" y="1714501"/>
            <a:ext cx="8596668" cy="4326862"/>
          </a:xfrm>
        </p:spPr>
        <p:txBody>
          <a:bodyPr>
            <a:normAutofit fontScale="92500" lnSpcReduction="20000"/>
          </a:bodyPr>
          <a:lstStyle/>
          <a:p>
            <a:pPr marL="0" indent="0">
              <a:lnSpc>
                <a:spcPct val="150000"/>
              </a:lnSpc>
              <a:buNone/>
            </a:pPr>
            <a:r>
              <a:rPr lang="en-US" dirty="0"/>
              <a:t>These are programs that are set to help in the implantation of the juvenile justice practices; </a:t>
            </a:r>
          </a:p>
          <a:p>
            <a:pPr marL="800100">
              <a:lnSpc>
                <a:spcPct val="150000"/>
              </a:lnSpc>
              <a:buFont typeface="Wingdings" panose="05000000000000000000" pitchFamily="2" charset="2"/>
              <a:buChar char="Ø"/>
            </a:pPr>
            <a:r>
              <a:rPr lang="en-US" dirty="0"/>
              <a:t>The use of the programs such as American Youth Prevention Forum; these forums are set and funded by the government to help the youths to over come the challenge of engaging in the different crimes that they could (U.S Department of justice, Office Of Justice Programs. 2018) .</a:t>
            </a:r>
          </a:p>
          <a:p>
            <a:pPr marL="800100">
              <a:lnSpc>
                <a:spcPct val="160000"/>
              </a:lnSpc>
              <a:buFont typeface="Wingdings" panose="05000000000000000000" pitchFamily="2" charset="2"/>
              <a:buChar char="Ø"/>
            </a:pPr>
            <a:r>
              <a:rPr lang="en-US" dirty="0"/>
              <a:t>Secondly, provision of social skills and education. Most of the people juveniles that engages in the crimes are more likely to be illiterate and those who are not good at relating with others in the societies and therefore, they need to be coached on how they are going to relate with others before they are release into the society to avoid going back into the crimes.</a:t>
            </a:r>
          </a:p>
        </p:txBody>
      </p:sp>
    </p:spTree>
    <p:extLst>
      <p:ext uri="{BB962C8B-B14F-4D97-AF65-F5344CB8AC3E}">
        <p14:creationId xmlns:p14="http://schemas.microsoft.com/office/powerpoint/2010/main" val="634813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4F12C7-FDB0-435D-AB6B-0D08A03D5AF3}"/>
              </a:ext>
            </a:extLst>
          </p:cNvPr>
          <p:cNvSpPr>
            <a:spLocks noGrp="1"/>
          </p:cNvSpPr>
          <p:nvPr>
            <p:ph type="title"/>
          </p:nvPr>
        </p:nvSpPr>
        <p:spPr>
          <a:xfrm>
            <a:off x="677334" y="609600"/>
            <a:ext cx="8596668" cy="762000"/>
          </a:xfrm>
        </p:spPr>
        <p:txBody>
          <a:bodyPr/>
          <a:lstStyle/>
          <a:p>
            <a:r>
              <a:rPr lang="en-US" dirty="0"/>
              <a:t>Question 5 continued…</a:t>
            </a:r>
          </a:p>
        </p:txBody>
      </p:sp>
      <p:sp>
        <p:nvSpPr>
          <p:cNvPr id="3" name="Content Placeholder 2">
            <a:extLst>
              <a:ext uri="{FF2B5EF4-FFF2-40B4-BE49-F238E27FC236}">
                <a16:creationId xmlns="" xmlns:a16="http://schemas.microsoft.com/office/drawing/2014/main" id="{E821A411-E343-465C-A0A2-48774F172CE8}"/>
              </a:ext>
            </a:extLst>
          </p:cNvPr>
          <p:cNvSpPr>
            <a:spLocks noGrp="1"/>
          </p:cNvSpPr>
          <p:nvPr>
            <p:ph idx="1"/>
          </p:nvPr>
        </p:nvSpPr>
        <p:spPr>
          <a:xfrm>
            <a:off x="677334" y="1371601"/>
            <a:ext cx="8596668" cy="4669762"/>
          </a:xfrm>
        </p:spPr>
        <p:txBody>
          <a:bodyPr/>
          <a:lstStyle/>
          <a:p>
            <a:r>
              <a:rPr lang="en-US" dirty="0"/>
              <a:t>Lastly, treating the juveniles outside the institution settings.   Incarnating the juveniles does not always guarantee the reduction of delinquency and therefore eliminating the institutionalization of the juvenile justice systems.</a:t>
            </a:r>
          </a:p>
          <a:p>
            <a:r>
              <a:rPr lang="en-US" dirty="0"/>
              <a:t>These evidence bases evidences promote the need to separate the juvenile justice system from the adult systems. </a:t>
            </a:r>
          </a:p>
        </p:txBody>
      </p:sp>
    </p:spTree>
    <p:extLst>
      <p:ext uri="{BB962C8B-B14F-4D97-AF65-F5344CB8AC3E}">
        <p14:creationId xmlns:p14="http://schemas.microsoft.com/office/powerpoint/2010/main" val="4056696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8D03C8-15E5-4857-BF92-0D2BA8A54E12}"/>
              </a:ext>
            </a:extLst>
          </p:cNvPr>
          <p:cNvSpPr>
            <a:spLocks noGrp="1"/>
          </p:cNvSpPr>
          <p:nvPr>
            <p:ph type="title"/>
          </p:nvPr>
        </p:nvSpPr>
        <p:spPr>
          <a:xfrm>
            <a:off x="677334" y="609600"/>
            <a:ext cx="8596668" cy="685800"/>
          </a:xfrm>
        </p:spPr>
        <p:txBody>
          <a:bodyPr/>
          <a:lstStyle/>
          <a:p>
            <a:pPr algn="ctr"/>
            <a:r>
              <a:rPr lang="en-US" dirty="0"/>
              <a:t>References </a:t>
            </a:r>
          </a:p>
        </p:txBody>
      </p:sp>
      <p:sp>
        <p:nvSpPr>
          <p:cNvPr id="3" name="Content Placeholder 2">
            <a:extLst>
              <a:ext uri="{FF2B5EF4-FFF2-40B4-BE49-F238E27FC236}">
                <a16:creationId xmlns="" xmlns:a16="http://schemas.microsoft.com/office/drawing/2014/main" id="{462CE7A7-0CBC-4671-A5E0-EC9A7A52D332}"/>
              </a:ext>
            </a:extLst>
          </p:cNvPr>
          <p:cNvSpPr>
            <a:spLocks noGrp="1"/>
          </p:cNvSpPr>
          <p:nvPr>
            <p:ph idx="1"/>
          </p:nvPr>
        </p:nvSpPr>
        <p:spPr>
          <a:xfrm>
            <a:off x="677334" y="1447801"/>
            <a:ext cx="8596668" cy="4593562"/>
          </a:xfrm>
        </p:spPr>
        <p:txBody>
          <a:bodyPr/>
          <a:lstStyle/>
          <a:p>
            <a:pPr marL="0" indent="0">
              <a:buNone/>
            </a:pPr>
            <a:r>
              <a:rPr lang="en-US" dirty="0"/>
              <a:t>May, J., Osmond, K., &amp; Billick, S. (2014). Juvenile delinquency treatment and prevention: a literature review. </a:t>
            </a:r>
            <a:r>
              <a:rPr lang="en-US" i="1" dirty="0"/>
              <a:t>Psychiatric quarterly</a:t>
            </a:r>
            <a:r>
              <a:rPr lang="en-US" dirty="0"/>
              <a:t>, </a:t>
            </a:r>
            <a:r>
              <a:rPr lang="en-US" i="1" dirty="0"/>
              <a:t>85</a:t>
            </a:r>
            <a:r>
              <a:rPr lang="en-US" dirty="0"/>
              <a:t>(3), 295-301.</a:t>
            </a:r>
          </a:p>
          <a:p>
            <a:pPr marL="0" indent="0">
              <a:buNone/>
            </a:pPr>
            <a:r>
              <a:rPr lang="en-US" dirty="0"/>
              <a:t>U.S Department of justice, Office Of Justice Programs. (2018) Office Of Justice Programs and Delinquency. Retrieved from </a:t>
            </a:r>
            <a:r>
              <a:rPr lang="en-US" dirty="0">
                <a:hlinkClick r:id="rId2"/>
              </a:rPr>
              <a:t>https://ww.ojjdp.gov/</a:t>
            </a:r>
            <a:endParaRPr lang="en-US"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169188362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192</TotalTime>
  <Words>1139</Words>
  <Application>Microsoft Office PowerPoint</Application>
  <PresentationFormat>Widescreen</PresentationFormat>
  <Paragraphs>57</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Times New Roman</vt:lpstr>
      <vt:lpstr>Trebuchet MS</vt:lpstr>
      <vt:lpstr>Wingdings</vt:lpstr>
      <vt:lpstr>Wingdings 3</vt:lpstr>
      <vt:lpstr>Facet</vt:lpstr>
      <vt:lpstr>   A PowerPoint Presentation on the Court Systems  Student’s Name:  University Name:  Instructor’s Name:  Course Title and Number: </vt:lpstr>
      <vt:lpstr>1. The comparison between the juvenile and adult systems across policing </vt:lpstr>
      <vt:lpstr>Question one continued...</vt:lpstr>
      <vt:lpstr>Question one continued…</vt:lpstr>
      <vt:lpstr>2. Compare juvenile and adult court systems  </vt:lpstr>
      <vt:lpstr>Question two continued…</vt:lpstr>
      <vt:lpstr>3. Compare the juvenile and adult corrections systems  </vt:lpstr>
      <vt:lpstr>Question 3 continued…</vt:lpstr>
      <vt:lpstr>4. Explain how the practices and goals of juvenile and adult corrections systems differ, including how a focus of the juvenile system is the goal of rehabilitation  </vt:lpstr>
      <vt:lpstr>5. Evidence based practices supporting juvenile justice practices </vt:lpstr>
      <vt:lpstr>Question 5 continued…</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comparison between the juvenile and adult systems across policing</dc:title>
  <dc:creator>Microsoft</dc:creator>
  <cp:lastModifiedBy>Mickey</cp:lastModifiedBy>
  <cp:revision>20</cp:revision>
  <dcterms:created xsi:type="dcterms:W3CDTF">2019-03-14T16:32:36Z</dcterms:created>
  <dcterms:modified xsi:type="dcterms:W3CDTF">2019-03-15T00:06:35Z</dcterms:modified>
</cp:coreProperties>
</file>